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4" r:id="rId5"/>
    <p:sldId id="258" r:id="rId6"/>
    <p:sldId id="260" r:id="rId7"/>
    <p:sldId id="263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IKBTfOM7Irc/QTQksnaR3THSU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3" autoAdjust="0"/>
  </p:normalViewPr>
  <p:slideViewPr>
    <p:cSldViewPr snapToGrid="0">
      <p:cViewPr varScale="1">
        <p:scale>
          <a:sx n="66" d="100"/>
          <a:sy n="66" d="100"/>
        </p:scale>
        <p:origin x="165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" name="Google Shape;13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4" name="Google Shape;1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4067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spodripsko.cz/download/smernice-c-5-interni-postupy-iro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zivatel\Downloads\MAS_Pod&#197;&#153;ipsko_v&#195;&#189;zva%20&#196;&#141;.%208_krit&#195;&#169;ria%20FNaP_final01%20(2)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457200" y="2409423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None/>
            </a:pPr>
            <a:r>
              <a:rPr lang="cs-CZ" sz="2775" b="1" dirty="0">
                <a:latin typeface="Calibri"/>
                <a:ea typeface="Calibri"/>
                <a:cs typeface="Calibri"/>
                <a:sym typeface="Calibri"/>
              </a:rPr>
              <a:t>Školení žadatelů</a:t>
            </a:r>
            <a:endParaRPr dirty="0"/>
          </a:p>
          <a:p>
            <a:pPr marL="114300" indent="0" algn="ctr">
              <a:buNone/>
            </a:pPr>
            <a:r>
              <a:rPr lang="cs-CZ" sz="16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Výzva č. 8. IROP – Zvýšení bezpečnosti dopravy</a:t>
            </a:r>
          </a:p>
          <a:p>
            <a:pPr marL="0" lvl="0" indent="0" algn="ctr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cs-CZ" sz="1850" dirty="0">
                <a:latin typeface="Calibri"/>
                <a:ea typeface="Calibri"/>
                <a:cs typeface="Calibri"/>
                <a:sym typeface="Calibri"/>
              </a:rPr>
              <a:t>Středa 19. 11. 2021  14:00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cs-CZ" sz="1850" dirty="0">
                <a:latin typeface="Calibri"/>
                <a:ea typeface="Calibri"/>
                <a:cs typeface="Calibri"/>
                <a:sym typeface="Calibri"/>
              </a:rPr>
              <a:t>Místní akční skupina Podřipsko, </a:t>
            </a:r>
            <a:r>
              <a:rPr lang="cs-CZ" sz="1850" dirty="0" err="1">
                <a:latin typeface="Calibri"/>
                <a:ea typeface="Calibri"/>
                <a:cs typeface="Calibri"/>
                <a:sym typeface="Calibri"/>
              </a:rPr>
              <a:t>z.s</a:t>
            </a:r>
            <a:r>
              <a:rPr lang="cs-CZ" sz="185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85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cs-CZ" sz="1850" dirty="0">
                <a:latin typeface="Calibri"/>
                <a:ea typeface="Calibri"/>
                <a:cs typeface="Calibri"/>
                <a:sym typeface="Calibri"/>
              </a:rPr>
              <a:t>Zasedací místnost kanceláře MAS Podřipsko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cs-CZ" sz="1850" dirty="0">
                <a:latin typeface="Calibri"/>
                <a:ea typeface="Calibri"/>
                <a:cs typeface="Calibri"/>
                <a:sym typeface="Calibri"/>
              </a:rPr>
              <a:t> Očkova 2, Roudnice nad Labem</a:t>
            </a:r>
            <a:endParaRPr dirty="0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457200" y="1170566"/>
            <a:ext cx="59870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s-CZ" sz="3959" b="1">
                <a:latin typeface="Calibri"/>
                <a:ea typeface="Calibri"/>
                <a:cs typeface="Calibri"/>
                <a:sym typeface="Calibri"/>
              </a:rPr>
              <a:t>Kritéria věcného hodnocení</a:t>
            </a:r>
            <a:endParaRPr/>
          </a:p>
        </p:txBody>
      </p:sp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>
            <a:off x="399327" y="2565814"/>
            <a:ext cx="8744673" cy="342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1. Potřebnost spolufinancování - počet obyvatel obce/města k 31. 12. 2020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2. Připravenost projektu - stavební řízení</a:t>
            </a:r>
            <a:endParaRPr lang="cs-CZ"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3. Připravenost projektu - stupeň projektové dokumentace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4. Připravenost projektu - </a:t>
            </a:r>
            <a:r>
              <a:rPr lang="cs-CZ" sz="1800" dirty="0" err="1">
                <a:latin typeface="Calibri"/>
                <a:ea typeface="Calibri"/>
                <a:cs typeface="Calibri"/>
              </a:rPr>
              <a:t>výběrov</a:t>
            </a:r>
            <a:r>
              <a:rPr lang="cs-CZ" sz="1800" dirty="0">
                <a:latin typeface="Calibri"/>
                <a:ea typeface="Calibri"/>
                <a:cs typeface="Calibri"/>
              </a:rPr>
              <a:t> á/zadávací řízení 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5. Potřebnost projektu - řešení naléhavějších problémů z pohledu bezpečnosti: 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6. Způsob provedení projektu 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cs-CZ" sz="1800" dirty="0">
                <a:latin typeface="Calibri"/>
                <a:ea typeface="Calibri"/>
                <a:cs typeface="Calibri"/>
              </a:rPr>
              <a:t>7. V projektu jsou uvedena rizika v realizační fázi i ve fázi udržitelnosti a způsoby jejich eliminace.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800" dirty="0">
              <a:latin typeface="Calibri"/>
              <a:ea typeface="Calibri"/>
              <a:cs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cs-CZ" sz="4000" b="1">
                <a:latin typeface="Calibri"/>
                <a:ea typeface="Calibri"/>
                <a:cs typeface="Calibri"/>
                <a:sym typeface="Calibri"/>
              </a:rPr>
              <a:t>Děkujeme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cs-CZ" sz="4000" b="1">
                <a:latin typeface="Calibri"/>
                <a:ea typeface="Calibri"/>
                <a:cs typeface="Calibri"/>
                <a:sym typeface="Calibri"/>
              </a:rPr>
              <a:t>za pozornost</a:t>
            </a:r>
            <a:endParaRPr/>
          </a:p>
        </p:txBody>
      </p:sp>
      <p:pic>
        <p:nvPicPr>
          <p:cNvPr id="161" name="Google Shape;16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-1234988" y="1164242"/>
            <a:ext cx="5987008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>
                <a:latin typeface="Calibri"/>
                <a:ea typeface="Calibri"/>
                <a:cs typeface="Calibri"/>
                <a:sym typeface="Calibri"/>
              </a:rPr>
              <a:t>Program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27584" y="1772816"/>
            <a:ext cx="7848872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2400" dirty="0">
              <a:latin typeface="Calibri"/>
              <a:ea typeface="Calibri"/>
              <a:cs typeface="Calibri"/>
              <a:sym typeface="Calibri"/>
            </a:endParaRPr>
          </a:p>
          <a:p>
            <a:pPr marL="11430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Základní údaje o výzvě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Harmonogram administrace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3. Oprávnění žadatelé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4. Hlavní aktivity projektu a způsobilost výdajů 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5. Povinné přílohy 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6. Způsob hodnocení projektů	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7. Kritéria věcného hodnocení </a:t>
            </a:r>
          </a:p>
          <a:p>
            <a:pPr marL="51435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414" y="42878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>
            <a:spLocks noGrp="1"/>
          </p:cNvSpPr>
          <p:nvPr>
            <p:ph type="title"/>
          </p:nvPr>
        </p:nvSpPr>
        <p:spPr>
          <a:xfrm>
            <a:off x="349354" y="1195226"/>
            <a:ext cx="59870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>
                <a:latin typeface="Calibri"/>
                <a:ea typeface="Calibri"/>
                <a:cs typeface="Calibri"/>
                <a:sym typeface="Calibri"/>
              </a:rPr>
              <a:t>Základní údaje o výzvě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622005" y="2400889"/>
            <a:ext cx="8435280" cy="377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Datum vyhlášení: 15. listopadu 2021 v 0:00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Datum ukončení příjmu žádostí:</a:t>
            </a:r>
            <a:r>
              <a:rPr lang="cs-CZ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15. prosince 2021 ve 23:00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342900">
              <a:spcBef>
                <a:spcPts val="480"/>
              </a:spcBef>
              <a:buSzPts val="2400"/>
            </a:pP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Alokace výzvy MAS: </a:t>
            </a:r>
            <a:r>
              <a:rPr lang="cs-CZ" sz="2400" dirty="0">
                <a:latin typeface="Calibri"/>
                <a:ea typeface="Calibri"/>
                <a:cs typeface="Calibri"/>
              </a:rPr>
              <a:t>808 559,470 Kč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cs-CZ" dirty="0"/>
          </a:p>
          <a:p>
            <a:pPr marL="342900">
              <a:spcBef>
                <a:spcPts val="480"/>
              </a:spcBef>
              <a:buSzPts val="2400"/>
            </a:pP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Min. CZV na projekt: </a:t>
            </a:r>
            <a:r>
              <a:rPr lang="cs-CZ" sz="2400" dirty="0">
                <a:latin typeface="Calibri"/>
                <a:ea typeface="Calibri"/>
                <a:cs typeface="Calibri"/>
              </a:rPr>
              <a:t>500 000,00 Kč	</a:t>
            </a:r>
            <a:endParaRPr sz="2400" dirty="0">
              <a:latin typeface="Calibri"/>
              <a:ea typeface="Calibri"/>
              <a:cs typeface="Calibri"/>
            </a:endParaRPr>
          </a:p>
          <a:p>
            <a:pPr marL="342900">
              <a:spcBef>
                <a:spcPts val="480"/>
              </a:spcBef>
              <a:buSzPts val="2400"/>
            </a:pPr>
            <a:r>
              <a:rPr lang="pl-PL" sz="2400" dirty="0">
                <a:latin typeface="Calibri"/>
                <a:ea typeface="Calibri"/>
                <a:cs typeface="Calibri"/>
                <a:sym typeface="Calibri"/>
              </a:rPr>
              <a:t>Max. CZV na projekt: </a:t>
            </a:r>
            <a:r>
              <a:rPr lang="cs-CZ" sz="2400" dirty="0">
                <a:latin typeface="Calibri"/>
                <a:ea typeface="Calibri"/>
                <a:cs typeface="Calibri"/>
              </a:rPr>
              <a:t>808 559,47 Kč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pl-PL" sz="24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Míra dotace: 95 %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dirty="0">
                <a:latin typeface="Calibri"/>
                <a:ea typeface="Calibri"/>
                <a:cs typeface="Calibri"/>
                <a:sym typeface="Calibri"/>
              </a:rPr>
              <a:t>Forma registrace žádostí: </a:t>
            </a:r>
            <a:r>
              <a:rPr lang="cs-CZ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https://mseu.mssf.cz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299585" y="1337537"/>
            <a:ext cx="64442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lang="cs-CZ" sz="3959" b="1" dirty="0">
                <a:latin typeface="Calibri"/>
                <a:ea typeface="Calibri"/>
                <a:cs typeface="Calibri"/>
                <a:sym typeface="Calibri"/>
              </a:rPr>
              <a:t>Harmonogram administrace projektů</a:t>
            </a:r>
            <a:endParaRPr dirty="0"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378947" y="2576379"/>
            <a:ext cx="6696744" cy="3744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FNaP (kancelář MAS)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Věcné hodnocení (Výběrová komise MAS)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Výběr projektů (Výkonná rada MAS)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Závěrečné ověření způsobilosti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Zahájení realizace projektů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Rozhodnutí o poskytnutí dotace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latin typeface="Calibri"/>
                <a:ea typeface="Calibri"/>
                <a:cs typeface="Calibri"/>
                <a:sym typeface="Calibri"/>
              </a:rPr>
              <a:t>Dokončení realizace projektů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49072" y="1972429"/>
            <a:ext cx="8496944" cy="424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obce,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kraje,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dobrovolné svazky obcí,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organizace zřizované nebo zakládané kraji,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organizace zřizované nebo zakládané obcemi,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organizace zřizované nebo zakládané dobrovolnými svazky obcí,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provozovatelé dráhy nebo drážní dopravy podle zákona č. 266/1994 Sb. (Správa železniční dopravní cesty, s. o. a obchodní společnosti).	</a:t>
            </a:r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342033" y="1354624"/>
            <a:ext cx="613102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s-CZ" sz="3959" b="1" dirty="0">
                <a:latin typeface="Calibri"/>
                <a:ea typeface="Calibri"/>
                <a:cs typeface="Calibri"/>
                <a:sym typeface="Calibri"/>
              </a:rPr>
              <a:t>Oprávnění žadatelé 8. výzvy</a:t>
            </a:r>
            <a:endParaRPr sz="3959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>
            <a:spLocks noGrp="1"/>
          </p:cNvSpPr>
          <p:nvPr>
            <p:ph type="body" idx="1"/>
          </p:nvPr>
        </p:nvSpPr>
        <p:spPr>
          <a:xfrm>
            <a:off x="323528" y="2215941"/>
            <a:ext cx="8496944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Rekonstrukce, modernizace a výstavba chodníků podél silnic I., II. a III. třídy a místních komunikací nebo chodníků a stezek odklánějících pěší dopravu od silnic I., II a III. třídy a místních komunikací, přizpůsobených osobám s omezenou schopností pohybu a orientace, včetně přechodů pro chodce a míst pro přecházení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Rekonstrukce, modernizace a výstavba bezbariérových komunikací pro pěší k zastávkám veřejné hromadné dopravy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Rekonstrukce, modernizace a výstavba podchodů nebo lávek pro chodce přes silnice I., II. a III. třídy, místní komunikace, železniční a tramvajovou dráhu, přizpůsobených osobám s omezenou schopností pohybu a orientace a navazujících na bezbariérové komunikace pro pěší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Realizace prvků zvyšujících bezpečnost železniční, silniční, cyklistické a pěší dopravy (bezpečnostní opatření realizovaná na silnici, místní komunikaci nebo dráze, veřejné osvětlení, prvky inteligentních dopravních systémů)</a:t>
            </a:r>
          </a:p>
          <a:p>
            <a:pPr marL="857250" lvl="1" indent="-27305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</a:pPr>
            <a:endParaRPr sz="29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1"/>
          <p:cNvSpPr txBox="1">
            <a:spLocks noGrp="1"/>
          </p:cNvSpPr>
          <p:nvPr>
            <p:ph type="title"/>
          </p:nvPr>
        </p:nvSpPr>
        <p:spPr>
          <a:xfrm>
            <a:off x="380651" y="1175161"/>
            <a:ext cx="799407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cs-CZ" sz="3200" b="1" dirty="0">
                <a:latin typeface="Calibri"/>
                <a:ea typeface="Calibri"/>
                <a:cs typeface="Calibri"/>
              </a:rPr>
              <a:t>Hlavní aktivity projektu a způsobilost výdajů </a:t>
            </a:r>
          </a:p>
        </p:txBody>
      </p:sp>
      <p:pic>
        <p:nvPicPr>
          <p:cNvPr id="113" name="Google Shape;11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651" y="413901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>
            <a:spLocks noGrp="1"/>
          </p:cNvSpPr>
          <p:nvPr>
            <p:ph type="body" idx="1"/>
          </p:nvPr>
        </p:nvSpPr>
        <p:spPr>
          <a:xfrm>
            <a:off x="539551" y="2144332"/>
            <a:ext cx="8872078" cy="4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Plná moc	</a:t>
            </a:r>
          </a:p>
          <a:p>
            <a:r>
              <a:rPr lang="pt-BR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pt-BR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Zadávací a výběrová řízení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Doklady o právní subjektivitě žadatele - příloha zrušena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Výpis z rejstříku trestů - příloha zrušena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Studie proveditelnosti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Karta souladu projektu s principy udržitelné mobility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Čestné prohlášení o skutečném majiteli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Územní rozhodnutí nebo územní souhlas nebo veřejnoprávní smlouva nahrazující územní 	řízení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9</a:t>
            </a:r>
            <a:r>
              <a:rPr lang="cs-CZ" sz="21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Žádost o stavební povolení nebo ohlášení, případně stavební povolení nebo souhlas s 	provedením ohlášeného stavebního záměru nebo veřejnoprávní smlouva nahrazující 	stavební povolení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Projektová dokumentace pro vydání stavebního povolení nebo pro ohlášení stavby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Položkový rozpočet stavby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12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Doklady k výkupu nemovitostí - příloha zrušena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13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Výpočet čistých jiných peněžních příjmů - příloha zrušena	</a:t>
            </a:r>
          </a:p>
          <a:p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14</a:t>
            </a: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Smlouva o spolupráci	</a:t>
            </a:r>
          </a:p>
          <a:p>
            <a:pPr marL="457200" lvl="0" indent="-32766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4"/>
          <p:cNvSpPr txBox="1">
            <a:spLocks noGrp="1"/>
          </p:cNvSpPr>
          <p:nvPr>
            <p:ph type="title"/>
          </p:nvPr>
        </p:nvSpPr>
        <p:spPr>
          <a:xfrm>
            <a:off x="506373" y="1169578"/>
            <a:ext cx="59870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>
                <a:latin typeface="Calibri"/>
                <a:ea typeface="Calibri"/>
                <a:cs typeface="Calibri"/>
                <a:sym typeface="Calibri"/>
              </a:rPr>
              <a:t>Povinné přílohy</a:t>
            </a:r>
            <a:endParaRPr dirty="0"/>
          </a:p>
        </p:txBody>
      </p:sp>
      <p:pic>
        <p:nvPicPr>
          <p:cNvPr id="134" name="Google Shape;13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467544" y="1210674"/>
            <a:ext cx="59870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cs-CZ" sz="3600" b="1" dirty="0">
                <a:latin typeface="Calibri"/>
                <a:ea typeface="Calibri"/>
                <a:cs typeface="Calibri"/>
              </a:rPr>
              <a:t>Způsob hodnocení projektů	</a:t>
            </a:r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1"/>
          </p:nvPr>
        </p:nvSpPr>
        <p:spPr>
          <a:xfrm>
            <a:off x="426833" y="1869635"/>
            <a:ext cx="8229600" cy="5616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600" b="1" dirty="0">
              <a:latin typeface="Calibri"/>
              <a:ea typeface="Calibri"/>
              <a:cs typeface="Calibri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Způsob hodnocení projektů je popsán v Interních postupech MAS Podřipska (verze č. 3 od 6. 9. 2018) v kapitole 4. Hodnocení a výběr projektů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(http://maspodripsko.cz/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download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/smernice-c-5-interni-postupy-irop/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Při výběru projektů platí pořadí projektů a jejich bodové ohodnocení z věcného hodnocení, nelze jej měnit.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Výkonná rada může určit náhradní projekty, které uvádí v zápise z jednání. Náhradním projektem je hraniční projekt, popřípadě další projekt ve výzvě MAS, který splnil podmínky věcného hodnocení, ale ve výzvě není dostatek finančních prostředků na jeho podporu – tzn., že Výkonná rada může určit max. 2 náhradní projekty v každé výzvě. 	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lang="cs-CZ" sz="20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6833" y="423137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457200" y="1170566"/>
            <a:ext cx="598700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s-CZ" sz="3959" b="1" dirty="0">
                <a:latin typeface="Calibri"/>
                <a:ea typeface="Calibri"/>
                <a:cs typeface="Calibri"/>
                <a:sym typeface="Calibri"/>
              </a:rPr>
              <a:t>Kritéria přijatelnosti</a:t>
            </a:r>
            <a:endParaRPr dirty="0"/>
          </a:p>
        </p:txBody>
      </p:sp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>
            <a:off x="399327" y="2565814"/>
            <a:ext cx="8744673" cy="342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indent="-285750">
              <a:spcBef>
                <a:spcPts val="0"/>
              </a:spcBef>
              <a:buSzPts val="2400"/>
            </a:pPr>
            <a:r>
              <a:rPr lang="pl-PL" sz="1800" dirty="0">
                <a:latin typeface="Calibri"/>
                <a:ea typeface="Calibri"/>
                <a:cs typeface="Calibri"/>
              </a:rPr>
              <a:t>Žádost o podporu je podána v předepsané formě. </a:t>
            </a:r>
          </a:p>
          <a:p>
            <a:pPr marL="285750" indent="-285750">
              <a:spcBef>
                <a:spcPts val="0"/>
              </a:spcBef>
              <a:buSzPts val="2400"/>
            </a:pPr>
            <a:r>
              <a:rPr lang="cs-CZ" sz="1800" dirty="0">
                <a:latin typeface="Calibri"/>
                <a:ea typeface="Calibri"/>
                <a:cs typeface="Calibri"/>
              </a:rPr>
              <a:t>Žádost o podporu je podepsána oprávněným zástupcem žadatele</a:t>
            </a:r>
            <a:endParaRPr lang="pl-PL" sz="1800" dirty="0"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0"/>
              </a:spcBef>
              <a:buSzPts val="2400"/>
            </a:pPr>
            <a:r>
              <a:rPr lang="cs-CZ" sz="1800" dirty="0">
                <a:latin typeface="Calibri"/>
                <a:ea typeface="Calibri"/>
                <a:cs typeface="Calibri"/>
              </a:rPr>
              <a:t>Jsou doloženy všechny povinné přílohy a obsahově splňují náležitosti, požadované v dokumentaci k výzvě MAS. </a:t>
            </a:r>
          </a:p>
          <a:p>
            <a:pPr marL="285750" indent="-285750">
              <a:spcBef>
                <a:spcPts val="0"/>
              </a:spcBef>
              <a:buSzPts val="2400"/>
            </a:pPr>
            <a:r>
              <a:rPr lang="cs-CZ" sz="1800" dirty="0">
                <a:latin typeface="Calibri"/>
                <a:ea typeface="Calibri"/>
                <a:cs typeface="Calibri"/>
              </a:rPr>
              <a:t>Žadatel o podporu splňuje obecná a specifická kritéria podpory – podrobněji v příloze </a:t>
            </a:r>
            <a:r>
              <a:rPr lang="cs-CZ" sz="1800" dirty="0">
                <a:latin typeface="Calibri"/>
                <a:ea typeface="Calibri"/>
                <a:cs typeface="Calibri"/>
                <a:hlinkClick r:id="rId3"/>
              </a:rPr>
              <a:t>Kritéria </a:t>
            </a:r>
            <a:r>
              <a:rPr lang="cs-CZ" sz="1800" dirty="0" err="1">
                <a:latin typeface="Calibri"/>
                <a:ea typeface="Calibri"/>
                <a:cs typeface="Calibri"/>
                <a:hlinkClick r:id="rId3"/>
              </a:rPr>
              <a:t>FNaP</a:t>
            </a:r>
            <a:endParaRPr lang="pl-PL" sz="1800" dirty="0">
              <a:latin typeface="Calibri"/>
              <a:ea typeface="Calibri"/>
              <a:cs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800" dirty="0">
              <a:latin typeface="Calibri"/>
              <a:ea typeface="Calibri"/>
              <a:cs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lang="cs-CZ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1560" y="404664"/>
            <a:ext cx="5760720" cy="949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2314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799</Words>
  <Application>Microsoft Office PowerPoint</Application>
  <PresentationFormat>Předvádění na obrazovce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Motiv sady Office</vt:lpstr>
      <vt:lpstr>Prezentace aplikace PowerPoint</vt:lpstr>
      <vt:lpstr>Program</vt:lpstr>
      <vt:lpstr>Základní údaje o výzvě</vt:lpstr>
      <vt:lpstr>Harmonogram administrace projektů</vt:lpstr>
      <vt:lpstr>Oprávnění žadatelé 8. výzvy</vt:lpstr>
      <vt:lpstr>Hlavní aktivity projektu a způsobilost výdajů </vt:lpstr>
      <vt:lpstr>Povinné přílohy</vt:lpstr>
      <vt:lpstr>Způsob hodnocení projektů </vt:lpstr>
      <vt:lpstr>Kritéria přijatelnosti</vt:lpstr>
      <vt:lpstr>Kritéria věcného hodnocení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Tereza Jiroušová</cp:lastModifiedBy>
  <cp:revision>7</cp:revision>
  <dcterms:created xsi:type="dcterms:W3CDTF">2012-03-20T16:05:37Z</dcterms:created>
  <dcterms:modified xsi:type="dcterms:W3CDTF">2023-12-14T11:35:01Z</dcterms:modified>
</cp:coreProperties>
</file>